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8" r:id="rId5"/>
    <p:sldId id="258" r:id="rId6"/>
    <p:sldId id="269" r:id="rId7"/>
    <p:sldId id="265" r:id="rId8"/>
    <p:sldId id="270" r:id="rId9"/>
    <p:sldId id="271" r:id="rId10"/>
    <p:sldId id="259" r:id="rId11"/>
    <p:sldId id="260" r:id="rId12"/>
    <p:sldId id="261" r:id="rId13"/>
    <p:sldId id="262" r:id="rId14"/>
    <p:sldId id="273" r:id="rId15"/>
    <p:sldId id="263" r:id="rId16"/>
    <p:sldId id="272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550"/>
    <a:srgbClr val="1D1D1D"/>
    <a:srgbClr val="1C1C1C"/>
    <a:srgbClr val="111111"/>
    <a:srgbClr val="020202"/>
    <a:srgbClr val="212121"/>
    <a:srgbClr val="00D2CD"/>
    <a:srgbClr val="B3FFF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49954-C5F7-479B-A1D4-BDD747EEA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49FDF-BE23-4EFF-9ABE-37769BED3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A237E-4D8A-4E5E-8CA4-AF96CDE81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128E7-2F3B-49BA-B95B-6AB622FD8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818CB-0F2D-4F04-9758-3E3F5F901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1D7A1-980C-4604-9473-23939798B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381B8-6263-4299-ADE8-1F0FB5371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B1898-0264-487B-8E54-90AB23E8F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95148-A7D7-4B73-B434-DE163C520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DBA8E-190A-460C-ACE9-7945CA51F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9E175-91AC-46C9-A51D-1A2015739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D02A26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effectLst/>
              </a:defRPr>
            </a:lvl1pPr>
          </a:lstStyle>
          <a:p>
            <a:pPr>
              <a:defRPr/>
            </a:pPr>
            <a:fld id="{9612DE8E-6A00-4401-B31B-82F7E5AD0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-123402">
            <a:off x="3886200" y="1362075"/>
            <a:ext cx="5000625" cy="1147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8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A1600"/>
                    </a:gs>
                    <a:gs pos="50000">
                      <a:srgbClr val="FFA937"/>
                    </a:gs>
                    <a:gs pos="100000">
                      <a:srgbClr val="EA1600"/>
                    </a:gs>
                  </a:gsLst>
                  <a:lin ang="5520000" scaled="1"/>
                </a:gradFill>
                <a:latin typeface="Copperplate Gothic Bold"/>
              </a:rPr>
              <a:t>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u="sng" smtClean="0">
                <a:solidFill>
                  <a:srgbClr val="62FEF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MECHANICAL ENERGY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Mechanical energy is energy associated with the position and motion of an object</a:t>
            </a:r>
          </a:p>
          <a:p>
            <a:pPr eaLnBrk="1" hangingPunct="1">
              <a:defRPr/>
            </a:pPr>
            <a:endParaRPr lang="en-US" sz="20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Mechanical energy = potential energy + kinetic energy</a:t>
            </a:r>
          </a:p>
          <a:p>
            <a:pPr eaLnBrk="1" hangingPunct="1">
              <a:buFontTx/>
              <a:buNone/>
              <a:defRPr/>
            </a:pPr>
            <a:endParaRPr lang="en-US" sz="20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object with mechanical energy can do work on another object; in other words, mechanical energy is the ability to do work</a:t>
            </a:r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214313" y="4572000"/>
            <a:ext cx="8715375" cy="1960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1" y="180"/>
              </a:cxn>
              <a:cxn ang="0">
                <a:pos x="792" y="648"/>
              </a:cxn>
              <a:cxn ang="0">
                <a:pos x="1224" y="846"/>
              </a:cxn>
              <a:cxn ang="0">
                <a:pos x="1701" y="657"/>
              </a:cxn>
              <a:cxn ang="0">
                <a:pos x="2196" y="351"/>
              </a:cxn>
              <a:cxn ang="0">
                <a:pos x="2466" y="297"/>
              </a:cxn>
              <a:cxn ang="0">
                <a:pos x="2700" y="351"/>
              </a:cxn>
              <a:cxn ang="0">
                <a:pos x="3051" y="612"/>
              </a:cxn>
              <a:cxn ang="0">
                <a:pos x="3528" y="981"/>
              </a:cxn>
              <a:cxn ang="0">
                <a:pos x="4005" y="1152"/>
              </a:cxn>
              <a:cxn ang="0">
                <a:pos x="4473" y="1179"/>
              </a:cxn>
              <a:cxn ang="0">
                <a:pos x="5211" y="819"/>
              </a:cxn>
              <a:cxn ang="0">
                <a:pos x="5490" y="684"/>
              </a:cxn>
            </a:cxnLst>
            <a:rect l="0" t="0" r="r" b="b"/>
            <a:pathLst>
              <a:path w="5490" h="1235">
                <a:moveTo>
                  <a:pt x="0" y="0"/>
                </a:moveTo>
                <a:cubicBezTo>
                  <a:pt x="154" y="36"/>
                  <a:pt x="309" y="72"/>
                  <a:pt x="441" y="180"/>
                </a:cubicBezTo>
                <a:cubicBezTo>
                  <a:pt x="573" y="288"/>
                  <a:pt x="662" y="537"/>
                  <a:pt x="792" y="648"/>
                </a:cubicBezTo>
                <a:cubicBezTo>
                  <a:pt x="922" y="759"/>
                  <a:pt x="1073" y="845"/>
                  <a:pt x="1224" y="846"/>
                </a:cubicBezTo>
                <a:cubicBezTo>
                  <a:pt x="1375" y="847"/>
                  <a:pt x="1539" y="739"/>
                  <a:pt x="1701" y="657"/>
                </a:cubicBezTo>
                <a:cubicBezTo>
                  <a:pt x="1863" y="575"/>
                  <a:pt x="2069" y="411"/>
                  <a:pt x="2196" y="351"/>
                </a:cubicBezTo>
                <a:cubicBezTo>
                  <a:pt x="2323" y="291"/>
                  <a:pt x="2382" y="297"/>
                  <a:pt x="2466" y="297"/>
                </a:cubicBezTo>
                <a:cubicBezTo>
                  <a:pt x="2550" y="297"/>
                  <a:pt x="2603" y="298"/>
                  <a:pt x="2700" y="351"/>
                </a:cubicBezTo>
                <a:cubicBezTo>
                  <a:pt x="2797" y="404"/>
                  <a:pt x="2913" y="507"/>
                  <a:pt x="3051" y="612"/>
                </a:cubicBezTo>
                <a:cubicBezTo>
                  <a:pt x="3189" y="717"/>
                  <a:pt x="3369" y="891"/>
                  <a:pt x="3528" y="981"/>
                </a:cubicBezTo>
                <a:cubicBezTo>
                  <a:pt x="3687" y="1071"/>
                  <a:pt x="3848" y="1119"/>
                  <a:pt x="4005" y="1152"/>
                </a:cubicBezTo>
                <a:cubicBezTo>
                  <a:pt x="4162" y="1185"/>
                  <a:pt x="4272" y="1235"/>
                  <a:pt x="4473" y="1179"/>
                </a:cubicBezTo>
                <a:cubicBezTo>
                  <a:pt x="4674" y="1123"/>
                  <a:pt x="5041" y="902"/>
                  <a:pt x="5211" y="819"/>
                </a:cubicBezTo>
                <a:cubicBezTo>
                  <a:pt x="5381" y="736"/>
                  <a:pt x="5435" y="710"/>
                  <a:pt x="5490" y="684"/>
                </a:cubicBezTo>
              </a:path>
            </a:pathLst>
          </a:custGeom>
          <a:noFill/>
          <a:ln w="7620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4057650" y="4729163"/>
            <a:ext cx="246063" cy="257175"/>
          </a:xfrm>
          <a:prstGeom prst="ellipse">
            <a:avLst/>
          </a:prstGeom>
          <a:gradFill rotWithShape="1">
            <a:gsLst>
              <a:gs pos="0">
                <a:srgbClr val="EDF3F3">
                  <a:gamma/>
                  <a:shade val="46275"/>
                  <a:invGamma/>
                </a:srgbClr>
              </a:gs>
              <a:gs pos="100000">
                <a:srgbClr val="EDF3F3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211138" y="4211638"/>
            <a:ext cx="346075" cy="328612"/>
          </a:xfrm>
          <a:prstGeom prst="ellipse">
            <a:avLst/>
          </a:prstGeom>
          <a:gradFill rotWithShape="1">
            <a:gsLst>
              <a:gs pos="0">
                <a:srgbClr val="EDF3F3">
                  <a:gamma/>
                  <a:shade val="46275"/>
                  <a:invGamma/>
                </a:srgbClr>
              </a:gs>
              <a:gs pos="100000">
                <a:srgbClr val="EDF3F3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5.83333E-6 -3.7037E-7 C 0.01528 0.00602 0.03056 0.01227 0.04219 0.02083 C 0.05382 0.0294 0.06285 0.04028 0.07032 0.05208 C 0.07778 0.06389 0.08126 0.07894 0.08751 0.09167 C 0.09376 0.1044 0.10261 0.11944 0.10782 0.12917 C 0.11303 0.13889 0.11094 0.14167 0.11858 0.15 C 0.12657 0.15833 0.1441 0.17199 0.15469 0.17917 C 0.16528 0.18634 0.16928 0.1956 0.18282 0.19375 C 0.19619 0.1919 0.21858 0.18009 0.23594 0.16875 C 0.2533 0.15741 0.27136 0.13819 0.28751 0.125 C 0.30365 0.11181 0.3191 0.09861 0.33282 0.08958 C 0.34653 0.08056 0.36094 0.07431 0.37032 0.07083 C 0.37969 0.06736 0.38438 0.06806 0.38907 0.06875 " pathEditMode="relative" ptsTypes="aaaaaaaaaaaaA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0.00115 C 0.01736 -0.00579 0.0184 -0.01274 0.04444 0.01157 C 0.07048 0.03588 0.13715 0.11643 0.17257 0.14699 C 0.20798 0.17754 0.23385 0.18449 0.25694 0.1949 C 0.28003 0.20532 0.29652 0.20856 0.31163 0.20949 C 0.32673 0.21041 0.32395 0.21388 0.34757 0.20115 C 0.37118 0.18842 0.42604 0.1493 0.45382 0.1324 C 0.48159 0.11551 0.49809 0.10717 0.51475 0.09907 " pathEditMode="relative" ptsTypes="aaaaaaaA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u="sng" smtClean="0">
                <a:solidFill>
                  <a:srgbClr val="62FEF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PARTICLE ENERGY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 associated with particles includes thermal, electrical, chemical, nuclear and electromagnetic energy</a:t>
            </a:r>
          </a:p>
          <a:p>
            <a:pPr eaLnBrk="1" hangingPunct="1">
              <a:defRPr/>
            </a:pPr>
            <a:endParaRPr lang="en-US" sz="20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Because atoms and molecules are in constant motion they have kinetic energy, and their constant change in position gives them potential energy </a:t>
            </a:r>
          </a:p>
          <a:p>
            <a:pPr eaLnBrk="1" hangingPunct="1">
              <a:defRPr/>
            </a:pPr>
            <a:endParaRPr lang="en-US" sz="20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Total kinetic and potential energy in the particles of an object is called thermal energy</a:t>
            </a: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6148" name="Picture 4" descr="HELIUMFLY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9588" y="2151063"/>
            <a:ext cx="841375" cy="93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5 0.03125 L -0.75625 0.62269 L -1.07396 0.10232 L -0.51597 -0.38819 L -0.0691 0.43565 L -0.33038 0.63125 L -0.85295 -0.39027 L -1.07396 -0.19027 L -0.60938 0.6206 L -0.07413 -0.1581 L -0.26771 -0.39027 L -1.07882 0.4507 L -0.59809 0.40324 " pathEditMode="relative" rAng="0" ptsTypes="AAAAAAAAAAAAA">
                                      <p:cBhvr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u="sng" smtClean="0">
                <a:solidFill>
                  <a:srgbClr val="62FEF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TYPES OF ENERGY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Electrical energy is the energy of electrical charges, which can be moving (kinetic) or stored (potential)</a:t>
            </a:r>
          </a:p>
          <a:p>
            <a:pPr eaLnBrk="1" hangingPunct="1">
              <a:buFontTx/>
              <a:buNone/>
              <a:defRPr/>
            </a:pPr>
            <a:endParaRPr lang="en-US" sz="20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Chemical energy is potential energy stored in the bonds that hold the atoms and molecules of chemical compounds together</a:t>
            </a:r>
          </a:p>
          <a:p>
            <a:pPr eaLnBrk="1" hangingPunct="1">
              <a:buFontTx/>
              <a:buNone/>
              <a:defRPr/>
            </a:pPr>
            <a:endParaRPr lang="en-US" sz="20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Nuclear energy is potential energy stored in the nucleus of an atom that holds the protons together</a:t>
            </a:r>
          </a:p>
          <a:p>
            <a:pPr eaLnBrk="1" hangingPunct="1">
              <a:buFontTx/>
              <a:buNone/>
              <a:defRPr/>
            </a:pPr>
            <a:endParaRPr lang="en-US" sz="20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Electromagnetic energy is energy that travels in waves, such as light, x-rays, heat, UV radiation and microwaves</a:t>
            </a:r>
          </a:p>
          <a:p>
            <a:pPr eaLnBrk="1" hangingPunct="1">
              <a:buFontTx/>
              <a:buNone/>
              <a:defRPr/>
            </a:pPr>
            <a:endParaRPr lang="en-US" sz="20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u="sng" smtClean="0">
                <a:solidFill>
                  <a:srgbClr val="62FEF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 TRANSFORMATIONS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forms of energy can be transformed into other forms</a:t>
            </a:r>
          </a:p>
          <a:p>
            <a:pPr eaLnBrk="1" hangingPunct="1">
              <a:defRPr/>
            </a:pPr>
            <a:endParaRPr lang="en-US" sz="20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Single transformations involve the changing of one form of energy into another, such as electrical into thermal or chemical into mechanical</a:t>
            </a:r>
          </a:p>
          <a:p>
            <a:pPr eaLnBrk="1" hangingPunct="1">
              <a:defRPr/>
            </a:pPr>
            <a:endParaRPr lang="en-US" sz="20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Multiple transformations involve a series of changes, as in the lighting of a match… mechanical energy used to strike the match is transformed into thermal energy that releases stored chemical energy in the match, which is transformed into thermal and electromagnetic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26035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solidFill>
                  <a:srgbClr val="62FEF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Describe the multiple transformations of a pole vaulter . . .</a:t>
            </a:r>
            <a:endParaRPr lang="en-US" sz="2000" b="1" smtClean="0">
              <a:solidFill>
                <a:srgbClr val="62FEFA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5363" name="Picture 4" descr="vaul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1575" y="1857375"/>
            <a:ext cx="6702425" cy="50006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1450" y="1443038"/>
            <a:ext cx="8682038" cy="145415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Running with the pole, the vaulter has kinetic energy.</a:t>
            </a:r>
          </a:p>
          <a:p>
            <a:pPr eaLnBrk="1" hangingPunct="1">
              <a:buFontTx/>
              <a:buNone/>
              <a:defRPr/>
            </a:pPr>
            <a:endParaRPr lang="en-US" sz="2000" b="1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As the pole bends the vaulter experiences                                   elastic potential energy.</a:t>
            </a:r>
          </a:p>
          <a:p>
            <a:pPr eaLnBrk="1" hangingPunct="1">
              <a:defRPr/>
            </a:pPr>
            <a:endParaRPr lang="en-US" sz="2000" b="1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76213" y="3114675"/>
            <a:ext cx="2852737" cy="339725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At the top of the jump, gravitational potential energy replaces elastic.</a:t>
            </a:r>
          </a:p>
          <a:p>
            <a:pPr eaLnBrk="1" hangingPunct="1">
              <a:defRPr/>
            </a:pPr>
            <a:endParaRPr lang="en-US" sz="2000" b="1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As the vaulter falls     toward landing he experiences kinetic energy.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274638"/>
            <a:ext cx="88725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smtClean="0">
                <a:solidFill>
                  <a:srgbClr val="62FEF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LAW OF CONSERVATION OF ENERGY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800225"/>
            <a:ext cx="8096250" cy="81121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law of conservation of energy states that as energy is transformed, no energy is lost 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90525" y="3343275"/>
            <a:ext cx="3652838" cy="2154238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transformation between kinetic and potential energy is one of the most common types of transformations </a:t>
            </a:r>
          </a:p>
          <a:p>
            <a:pPr eaLnBrk="1" hangingPunct="1">
              <a:defRPr/>
            </a:pPr>
            <a:endParaRPr lang="en-US" smtClean="0"/>
          </a:p>
        </p:txBody>
      </p:sp>
      <p:pic>
        <p:nvPicPr>
          <p:cNvPr id="16389" name="Picture 4" descr="pendul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0" y="2792413"/>
            <a:ext cx="4527550" cy="34845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u="sng" smtClean="0">
                <a:solidFill>
                  <a:srgbClr val="62FEF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FRICTION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600200"/>
            <a:ext cx="7915275" cy="1296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Friction often plays a major role in energy transformation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nearly all energy transformations, friction transforms mechanical energy into thermal energy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smtClean="0"/>
          </a:p>
        </p:txBody>
      </p:sp>
      <p:pic>
        <p:nvPicPr>
          <p:cNvPr id="17412" name="Picture 4" descr="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4938" y="3125788"/>
            <a:ext cx="3822700" cy="337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75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smtClean="0">
                <a:solidFill>
                  <a:srgbClr val="62FEF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= MC</a:t>
            </a:r>
            <a:r>
              <a:rPr lang="en-US" sz="4000" b="1" u="sng" baseline="30000" smtClean="0">
                <a:solidFill>
                  <a:srgbClr val="62FEF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7225" y="1743075"/>
            <a:ext cx="7743825" cy="4040188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Einstein’s famous equation describes the transformation of energy into matter </a:t>
            </a:r>
          </a:p>
          <a:p>
            <a:pPr algn="ctr" eaLnBrk="1" hangingPunct="1">
              <a:lnSpc>
                <a:spcPct val="110000"/>
              </a:lnSpc>
              <a:defRPr/>
            </a:pPr>
            <a:endParaRPr lang="en-US" sz="28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110000"/>
              </a:lnSpc>
              <a:buFontTx/>
              <a:buNone/>
              <a:defRPr/>
            </a:pPr>
            <a:endParaRPr lang="en-US" sz="28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110000"/>
              </a:lnSpc>
              <a:buFontTx/>
              <a:buNone/>
              <a:defRPr/>
            </a:pPr>
            <a:endParaRPr lang="en-US" sz="28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equation somewhat altered the original definition to state that matter and energy are always conserved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572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62FEF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Check yourself . . 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1114425"/>
            <a:ext cx="8972550" cy="5368925"/>
          </a:xfrm>
        </p:spPr>
        <p:txBody>
          <a:bodyPr/>
          <a:lstStyle/>
          <a:p>
            <a:pPr eaLnBrk="1" hangingPunct="1">
              <a:lnSpc>
                <a:spcPct val="105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energy?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Describe the Law of Conservation of Energy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work?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can energy be transformed?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power?  What units measure power?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potential energy?  What units measured potential energy?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force of acceleration due to gravity?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gravitational potential energy?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elastic potential energy?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kinetic energy?  On what does kinetic energy depend?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mechanical energy and what can mechanical energy do?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5 types of energy are related to particles?  Describe each type.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Describe single and multiple energy transformations.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does Einstein’s famous equation describe?</a:t>
            </a:r>
          </a:p>
          <a:p>
            <a:pPr eaLnBrk="1" hangingPunct="1">
              <a:defRPr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2FEF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2FEF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2FEF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2FEF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2FEF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2FEF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2FEF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2FEF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2FEF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2FEF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2FEF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2FEF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2FEF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75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smtClean="0">
                <a:solidFill>
                  <a:srgbClr val="62FEF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ENDURING UNDERSTANDINGS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332038"/>
            <a:ext cx="7843838" cy="22971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 can never be lost or created, but can change from one form to another</a:t>
            </a:r>
          </a:p>
          <a:p>
            <a:pPr eaLnBrk="1" hangingPunct="1">
              <a:buFontTx/>
              <a:buNone/>
              <a:defRPr/>
            </a:pP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 is the ability to do work or cause change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C1C1C"/>
            </a:gs>
            <a:gs pos="100000">
              <a:srgbClr val="1D1D1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57588" y="503238"/>
            <a:ext cx="51577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smtClean="0">
                <a:solidFill>
                  <a:srgbClr val="62FEF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7613" y="2171700"/>
            <a:ext cx="5386387" cy="35544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transfer of energy is work      	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Work = force x distance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 can be transferred from one object to another or from one type of energy to another . . .                           	such as chemical energy to 	electromagnetic energy</a:t>
            </a:r>
          </a:p>
          <a:p>
            <a:pPr eaLnBrk="1" hangingPunct="1">
              <a:defRPr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7" descr="bioluminesc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359092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148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smtClean="0">
                <a:solidFill>
                  <a:srgbClr val="62FEF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POWER</a:t>
            </a:r>
          </a:p>
        </p:txBody>
      </p:sp>
      <p:pic>
        <p:nvPicPr>
          <p:cNvPr id="5123" name="Picture 7" descr="twi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9400" y="0"/>
            <a:ext cx="37846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8" y="1600200"/>
            <a:ext cx="5872162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Power is the rate that energy is transferred</a:t>
            </a:r>
          </a:p>
          <a:p>
            <a:pPr eaLnBrk="1" hangingPunct="1">
              <a:buFontTx/>
              <a:buNone/>
              <a:defRPr/>
            </a:pPr>
            <a:endParaRPr lang="en-US" sz="20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Power =   energy transferred                                      		         time</a:t>
            </a:r>
          </a:p>
          <a:p>
            <a:pPr eaLnBrk="1" hangingPunct="1">
              <a:defRPr/>
            </a:pPr>
            <a:endParaRPr lang="en-US" sz="18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18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sz="24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tornado and a calm breeze each do the same amount of work if they transfer the same amount of energy, but a tornado   does it in less time and therefore has greater power</a:t>
            </a:r>
            <a:endParaRPr lang="en-US" sz="24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050925" y="3203575"/>
            <a:ext cx="327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Watts = Joules / seconds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2157413" y="2700338"/>
            <a:ext cx="19859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waterf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8450" y="-6350"/>
            <a:ext cx="3786188" cy="69008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357688"/>
            <a:ext cx="5888038" cy="2135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Elastic potential energy is related to objects that are stretched or compressed.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farther an object stretches, the greater its elastic potential energy.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274638"/>
            <a:ext cx="7788275" cy="8921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smtClean="0">
                <a:solidFill>
                  <a:srgbClr val="62FEF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POTENTIAL ENERGY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38275"/>
            <a:ext cx="5942013" cy="2954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Potential energy is energy stored due to position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Potential energy = weight x height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Joules = 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Newtons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x meters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Gravitational potential energy equals the work done to lift an object, and depends on its weight and height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1" name="Freeform 5"/>
          <p:cNvSpPr>
            <a:spLocks/>
          </p:cNvSpPr>
          <p:nvPr/>
        </p:nvSpPr>
        <p:spPr bwMode="auto">
          <a:xfrm>
            <a:off x="1179513" y="5157788"/>
            <a:ext cx="3136900" cy="450850"/>
          </a:xfrm>
          <a:custGeom>
            <a:avLst/>
            <a:gdLst/>
            <a:ahLst/>
            <a:cxnLst>
              <a:cxn ang="0">
                <a:pos x="42" y="83"/>
              </a:cxn>
              <a:cxn ang="0">
                <a:pos x="150" y="29"/>
              </a:cxn>
              <a:cxn ang="0">
                <a:pos x="492" y="83"/>
              </a:cxn>
              <a:cxn ang="0">
                <a:pos x="942" y="2"/>
              </a:cxn>
              <a:cxn ang="0">
                <a:pos x="1194" y="92"/>
              </a:cxn>
              <a:cxn ang="0">
                <a:pos x="1086" y="299"/>
              </a:cxn>
              <a:cxn ang="0">
                <a:pos x="654" y="326"/>
              </a:cxn>
              <a:cxn ang="0">
                <a:pos x="384" y="245"/>
              </a:cxn>
              <a:cxn ang="0">
                <a:pos x="60" y="245"/>
              </a:cxn>
              <a:cxn ang="0">
                <a:pos x="42" y="83"/>
              </a:cxn>
            </a:cxnLst>
            <a:rect l="0" t="0" r="r" b="b"/>
            <a:pathLst>
              <a:path w="1218" h="338">
                <a:moveTo>
                  <a:pt x="42" y="83"/>
                </a:moveTo>
                <a:cubicBezTo>
                  <a:pt x="57" y="47"/>
                  <a:pt x="75" y="29"/>
                  <a:pt x="150" y="29"/>
                </a:cubicBezTo>
                <a:cubicBezTo>
                  <a:pt x="225" y="29"/>
                  <a:pt x="360" y="88"/>
                  <a:pt x="492" y="83"/>
                </a:cubicBezTo>
                <a:cubicBezTo>
                  <a:pt x="624" y="78"/>
                  <a:pt x="825" y="0"/>
                  <a:pt x="942" y="2"/>
                </a:cubicBezTo>
                <a:cubicBezTo>
                  <a:pt x="1059" y="4"/>
                  <a:pt x="1170" y="43"/>
                  <a:pt x="1194" y="92"/>
                </a:cubicBezTo>
                <a:cubicBezTo>
                  <a:pt x="1218" y="141"/>
                  <a:pt x="1176" y="260"/>
                  <a:pt x="1086" y="299"/>
                </a:cubicBezTo>
                <a:cubicBezTo>
                  <a:pt x="996" y="338"/>
                  <a:pt x="771" y="335"/>
                  <a:pt x="654" y="326"/>
                </a:cubicBezTo>
                <a:cubicBezTo>
                  <a:pt x="537" y="317"/>
                  <a:pt x="483" y="258"/>
                  <a:pt x="384" y="245"/>
                </a:cubicBezTo>
                <a:cubicBezTo>
                  <a:pt x="285" y="232"/>
                  <a:pt x="120" y="269"/>
                  <a:pt x="60" y="245"/>
                </a:cubicBezTo>
                <a:cubicBezTo>
                  <a:pt x="0" y="221"/>
                  <a:pt x="27" y="119"/>
                  <a:pt x="42" y="83"/>
                </a:cubicBezTo>
                <a:close/>
              </a:path>
            </a:pathLst>
          </a:custGeom>
          <a:noFill/>
          <a:ln w="76200">
            <a:solidFill>
              <a:srgbClr val="F2A55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62FEF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Try it . . 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potential energy of a 100 kg rock that is sitting at the top of a hill 300 meters high?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20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mgh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20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100 kg x 9.8 m/s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x 300 m        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20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294,000 J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4 kg flower pot is sitting on a window sill 30 meters above the sidewalk.  What is its potential energy?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20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4 kg x 9.8 m/s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x 30 m         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20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1,176 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1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smtClean="0">
                <a:solidFill>
                  <a:srgbClr val="62FEF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KINETIC ENERGY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3" y="1985963"/>
            <a:ext cx="5186362" cy="414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Kinetic energy is the energy of motion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Kinetic energy depends on an object’s mass and velocity    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Kinetic energy = ½ mass x velocity</a:t>
            </a:r>
            <a:r>
              <a:rPr lang="en-US" sz="1800" b="1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sz="1200" b="1" baseline="300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Joules = kg .</a:t>
            </a:r>
            <a:r>
              <a:rPr lang="en-US" sz="1800" b="1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sz="1800" b="1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 s</a:t>
            </a:r>
            <a:r>
              <a:rPr lang="en-US" sz="1800" b="1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sz="1800" b="1" baseline="300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sz="2000" b="1" baseline="300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Increasing velocity will have a greater effect on kinetic energy than increasing mass because velocity is squared</a:t>
            </a:r>
          </a:p>
        </p:txBody>
      </p:sp>
      <p:pic>
        <p:nvPicPr>
          <p:cNvPr id="11268" name="Picture 4" descr="SEA EA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3700" y="2009775"/>
            <a:ext cx="3455988" cy="32956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62FEF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Try it . . 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6886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kinetic energy of a bicycle with a mass of 14 kg traveling at a velocity of 3 m/s?</a:t>
            </a:r>
          </a:p>
          <a:p>
            <a:pPr algn="ctr" eaLnBrk="1" hangingPunct="1">
              <a:buFontTx/>
              <a:buNone/>
              <a:defRPr/>
            </a:pP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20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½ m x v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 algn="ctr" eaLnBrk="1" hangingPunct="1">
              <a:buFontTx/>
              <a:buNone/>
              <a:defRPr/>
            </a:pPr>
            <a:endParaRPr lang="en-US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20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½ (14 kg) x (3 m/s)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=&gt;  7kg x 9 m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/s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=&gt;  63 kg*m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/s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 algn="ctr" eaLnBrk="1" hangingPunct="1">
              <a:buFontTx/>
              <a:buNone/>
              <a:defRPr/>
            </a:pPr>
            <a:endParaRPr lang="en-US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20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63 J</a:t>
            </a:r>
          </a:p>
          <a:p>
            <a:pPr algn="ctr" eaLnBrk="1" hangingPunct="1">
              <a:buFontTx/>
              <a:buNone/>
              <a:defRPr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1200 kg car is traveling at 100 m/s.  How much kinetic energy does it possess?</a:t>
            </a:r>
          </a:p>
          <a:p>
            <a:pPr algn="ctr" eaLnBrk="1" hangingPunct="1">
              <a:buFontTx/>
              <a:buNone/>
              <a:defRPr/>
            </a:pP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20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½ (1200 kg) x (100 m/s)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 eaLnBrk="1" hangingPunct="1">
              <a:buFontTx/>
              <a:buNone/>
              <a:defRPr/>
            </a:pPr>
            <a:endParaRPr lang="en-US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20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6,000,000 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00550" y="274638"/>
            <a:ext cx="4286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62FEF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Try some more . . 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00550" y="1371600"/>
            <a:ext cx="4600575" cy="5183188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the climber exhibiting potential or kinetic energy in this picture?</a:t>
            </a:r>
          </a:p>
          <a:p>
            <a:pPr algn="ctr" eaLnBrk="1" hangingPunct="1">
              <a:buFontTx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potential</a:t>
            </a:r>
          </a:p>
          <a:p>
            <a:pPr eaLnBrk="1" hangingPunct="1">
              <a:defRPr/>
            </a:pPr>
            <a:endPara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his mass is 20 kg and the cliff is 10 meters high, how much energy does he have?</a:t>
            </a:r>
          </a:p>
          <a:p>
            <a:pPr algn="ctr" eaLnBrk="1" hangingPunct="1">
              <a:buFontTx/>
              <a:buNone/>
              <a:defRPr/>
            </a:pP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1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20kg 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9.8 m/s</a:t>
            </a:r>
            <a:r>
              <a:rPr lang="en-US" sz="1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x 10m</a:t>
            </a:r>
          </a:p>
          <a:p>
            <a:pPr algn="ctr" eaLnBrk="1" hangingPunct="1">
              <a:buFontTx/>
              <a:buNone/>
              <a:defRPr/>
            </a:pP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1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17,640 J</a:t>
            </a:r>
          </a:p>
          <a:p>
            <a:pPr eaLnBrk="1" hangingPunct="1">
              <a:buFontTx/>
              <a:buNone/>
              <a:defRPr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the climber jumps and reaches the ground in 2 seconds, what was his kinetic energy?</a:t>
            </a:r>
          </a:p>
          <a:p>
            <a:pPr algn="ctr" eaLnBrk="1" hangingPunct="1">
              <a:buFontTx/>
              <a:buNone/>
              <a:defRPr/>
            </a:pP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1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½ (20 kg) x (5m/s)</a:t>
            </a:r>
            <a:r>
              <a:rPr lang="en-US" sz="1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 algn="ctr" eaLnBrk="1" hangingPunct="1">
              <a:buFontTx/>
              <a:buNone/>
              <a:defRPr/>
            </a:pP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1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2,250 J</a:t>
            </a:r>
          </a:p>
        </p:txBody>
      </p:sp>
      <p:pic>
        <p:nvPicPr>
          <p:cNvPr id="10244" name="Picture 4" descr="zach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4389438" cy="686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954</Words>
  <Application>Microsoft Office PowerPoint</Application>
  <PresentationFormat>On-screen Show (4:3)</PresentationFormat>
  <Paragraphs>144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Slide 1</vt:lpstr>
      <vt:lpstr>ENDURING UNDERSTANDINGS</vt:lpstr>
      <vt:lpstr>WORK</vt:lpstr>
      <vt:lpstr>POWER</vt:lpstr>
      <vt:lpstr>POTENTIAL ENERGY</vt:lpstr>
      <vt:lpstr>Try it . . .</vt:lpstr>
      <vt:lpstr>KINETIC ENERGY</vt:lpstr>
      <vt:lpstr>Try it . . .</vt:lpstr>
      <vt:lpstr>Try some more . . .</vt:lpstr>
      <vt:lpstr>MECHANICAL ENERGY</vt:lpstr>
      <vt:lpstr>PARTICLE ENERGY</vt:lpstr>
      <vt:lpstr>TYPES OF ENERGY</vt:lpstr>
      <vt:lpstr>ENERGY TRANSFORMATIONS</vt:lpstr>
      <vt:lpstr>Describe the multiple transformations of a pole vaulter . . .</vt:lpstr>
      <vt:lpstr>LAW OF CONSERVATION OF ENERGY</vt:lpstr>
      <vt:lpstr>FRICTION</vt:lpstr>
      <vt:lpstr>E = MC2</vt:lpstr>
      <vt:lpstr>Check yourself . . 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</dc:title>
  <dc:creator>Valerie</dc:creator>
  <cp:lastModifiedBy>vcheshier</cp:lastModifiedBy>
  <cp:revision>16</cp:revision>
  <dcterms:created xsi:type="dcterms:W3CDTF">2009-04-16T17:05:38Z</dcterms:created>
  <dcterms:modified xsi:type="dcterms:W3CDTF">2011-05-11T13:06:58Z</dcterms:modified>
</cp:coreProperties>
</file>